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4" name="Shape 11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4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4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96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9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0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3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2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1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0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5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6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75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84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5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 </a:t>
            </a:r>
            <a:r>
              <a:t>A</a:t>
            </a:r>
            <a:r>
              <a:t> NOVA VIDA EM CRISTO</a:t>
            </a:r>
          </a:p>
        </p:txBody>
      </p:sp>
      <p:pic>
        <p:nvPicPr>
          <p:cNvPr id="117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330" y="608070"/>
            <a:ext cx="1804417" cy="1578865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PCE - DESCUBRA"/>
          <p:cNvSpPr/>
          <p:nvPr/>
        </p:nvSpPr>
        <p:spPr>
          <a:xfrm>
            <a:off x="257693" y="1289883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49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DESCUBRA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ound Diagonal Corner Rectangle 6"/>
          <p:cNvSpPr txBox="1"/>
          <p:nvPr/>
        </p:nvSpPr>
        <p:spPr>
          <a:xfrm>
            <a:off x="4282859" y="1727274"/>
            <a:ext cx="3791996" cy="222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Se a Bíblia Sagrada é a Palavra de Deus, como ela deve ser lida?</a:t>
            </a:r>
          </a:p>
        </p:txBody>
      </p:sp>
      <p:pic>
        <p:nvPicPr>
          <p:cNvPr id="158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569" y="718668"/>
            <a:ext cx="3193953" cy="39924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Ao lermos a Bíblia, devemos...</a:t>
            </a:r>
          </a:p>
        </p:txBody>
      </p:sp>
      <p:sp>
        <p:nvSpPr>
          <p:cNvPr id="161" name="Content Placeholder 2"/>
          <p:cNvSpPr txBox="1"/>
          <p:nvPr>
            <p:ph type="body" idx="1"/>
          </p:nvPr>
        </p:nvSpPr>
        <p:spPr>
          <a:xfrm>
            <a:off x="150380" y="1311367"/>
            <a:ext cx="5213210" cy="3655307"/>
          </a:xfrm>
          <a:prstGeom prst="rect">
            <a:avLst/>
          </a:prstGeom>
        </p:spPr>
        <p:txBody>
          <a:bodyPr anchor="ctr"/>
          <a:lstStyle/>
          <a:p>
            <a:pPr marL="322325" indent="-214884" defTabSz="859536">
              <a:defRPr sz="2444"/>
            </a:pPr>
            <a:r>
              <a:t>Buscar ouvir a voz de Deus. Deus age e fala através da Bíblia;</a:t>
            </a:r>
          </a:p>
          <a:p>
            <a:pPr marL="322325" indent="-214884" defTabSz="859536">
              <a:defRPr sz="2444"/>
            </a:pPr>
            <a:r>
              <a:t>Ter a intenção de conhecer o caráter e a vontade de Deus;</a:t>
            </a:r>
          </a:p>
          <a:p>
            <a:pPr marL="322325" indent="-214884" defTabSz="859536">
              <a:defRPr sz="2444"/>
            </a:pPr>
            <a:r>
              <a:t>Pedir-Lhe ajuda antes de lermos o texto sagrado;</a:t>
            </a:r>
          </a:p>
          <a:p>
            <a:pPr marL="322325" indent="-214884" defTabSz="859536">
              <a:defRPr sz="2444"/>
            </a:pPr>
            <a:r>
              <a:t>Lê-la a partir de boas regras de compreensão e interpretação de textos.</a:t>
            </a:r>
          </a:p>
        </p:txBody>
      </p:sp>
      <p:pic>
        <p:nvPicPr>
          <p:cNvPr id="16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48758" y="1383647"/>
            <a:ext cx="2695487" cy="358302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1"/>
          <p:cNvSpPr txBox="1"/>
          <p:nvPr>
            <p:ph type="title"/>
          </p:nvPr>
        </p:nvSpPr>
        <p:spPr>
          <a:xfrm>
            <a:off x="283444" y="171450"/>
            <a:ext cx="8399062" cy="74295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/>
            <a:r>
              <a:t>Leitura da Bíblia X Processo de alimentação</a:t>
            </a:r>
          </a:p>
        </p:txBody>
      </p:sp>
      <p:grpSp>
        <p:nvGrpSpPr>
          <p:cNvPr id="167" name="Rounded Rectangle 5"/>
          <p:cNvGrpSpPr/>
          <p:nvPr/>
        </p:nvGrpSpPr>
        <p:grpSpPr>
          <a:xfrm>
            <a:off x="454299" y="1112656"/>
            <a:ext cx="8689702" cy="852742"/>
            <a:chOff x="0" y="0"/>
            <a:chExt cx="8689701" cy="852740"/>
          </a:xfrm>
        </p:grpSpPr>
        <p:sp>
          <p:nvSpPr>
            <p:cNvPr id="165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6" name="Comparando a Leitura da Bíblia com o processo de alimentação, três podem ser as etapas:"/>
            <p:cNvSpPr txBox="1"/>
            <p:nvPr/>
          </p:nvSpPr>
          <p:spPr>
            <a:xfrm>
              <a:off x="87347" y="45985"/>
              <a:ext cx="8515007" cy="760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Comparando a Leitura da Bíblia com o processo de alimentação, três podem ser as etapas:</a:t>
              </a:r>
            </a:p>
          </p:txBody>
        </p:sp>
      </p:grpSp>
      <p:grpSp>
        <p:nvGrpSpPr>
          <p:cNvPr id="179" name="Diagram 6"/>
          <p:cNvGrpSpPr/>
          <p:nvPr/>
        </p:nvGrpSpPr>
        <p:grpSpPr>
          <a:xfrm>
            <a:off x="1523999" y="2411682"/>
            <a:ext cx="6096001" cy="2539736"/>
            <a:chOff x="0" y="0"/>
            <a:chExt cx="6095999" cy="2539735"/>
          </a:xfrm>
        </p:grpSpPr>
        <p:grpSp>
          <p:nvGrpSpPr>
            <p:cNvPr id="170" name="Agrupar"/>
            <p:cNvGrpSpPr/>
            <p:nvPr/>
          </p:nvGrpSpPr>
          <p:grpSpPr>
            <a:xfrm>
              <a:off x="0" y="0"/>
              <a:ext cx="5181600" cy="761921"/>
              <a:chOff x="0" y="0"/>
              <a:chExt cx="5181600" cy="761920"/>
            </a:xfrm>
          </p:grpSpPr>
          <p:sp>
            <p:nvSpPr>
              <p:cNvPr id="168" name="Retângulo arredondado"/>
              <p:cNvSpPr/>
              <p:nvPr/>
            </p:nvSpPr>
            <p:spPr>
              <a:xfrm>
                <a:off x="0" y="0"/>
                <a:ext cx="5181600" cy="761921"/>
              </a:xfrm>
              <a:prstGeom prst="roundRect">
                <a:avLst>
                  <a:gd name="adj" fmla="val 10000"/>
                </a:avLst>
              </a:prstGeom>
              <a:solidFill>
                <a:srgbClr val="17627E"/>
              </a:solidFill>
              <a:ln w="25400" cap="flat">
                <a:solidFill>
                  <a:srgbClr val="00404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466850">
                  <a:lnSpc>
                    <a:spcPct val="90000"/>
                  </a:lnSpc>
                  <a:spcBef>
                    <a:spcPts val="700"/>
                  </a:spcBef>
                  <a:defRPr sz="33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169" name="Ingestão"/>
              <p:cNvSpPr txBox="1"/>
              <p:nvPr/>
            </p:nvSpPr>
            <p:spPr>
              <a:xfrm>
                <a:off x="0" y="47478"/>
                <a:ext cx="4404060" cy="6669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25729" tIns="125729" rIns="125729" bIns="125729" numCol="1" anchor="ctr">
                <a:spAutoFit/>
              </a:bodyPr>
              <a:lstStyle>
                <a:lvl1pPr defTabSz="1466850">
                  <a:lnSpc>
                    <a:spcPct val="90000"/>
                  </a:lnSpc>
                  <a:spcBef>
                    <a:spcPts val="1300"/>
                  </a:spcBef>
                  <a:defRPr sz="33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Ingestão</a:t>
                </a:r>
              </a:p>
            </p:txBody>
          </p:sp>
        </p:grpSp>
        <p:grpSp>
          <p:nvGrpSpPr>
            <p:cNvPr id="173" name="Agrupar"/>
            <p:cNvGrpSpPr/>
            <p:nvPr/>
          </p:nvGrpSpPr>
          <p:grpSpPr>
            <a:xfrm>
              <a:off x="457198" y="888906"/>
              <a:ext cx="5181601" cy="761922"/>
              <a:chOff x="0" y="0"/>
              <a:chExt cx="5181600" cy="761920"/>
            </a:xfrm>
          </p:grpSpPr>
          <p:sp>
            <p:nvSpPr>
              <p:cNvPr id="171" name="Retângulo arredondado"/>
              <p:cNvSpPr/>
              <p:nvPr/>
            </p:nvSpPr>
            <p:spPr>
              <a:xfrm>
                <a:off x="0" y="0"/>
                <a:ext cx="5181600" cy="761921"/>
              </a:xfrm>
              <a:prstGeom prst="roundRect">
                <a:avLst>
                  <a:gd name="adj" fmla="val 10000"/>
                </a:avLst>
              </a:prstGeom>
              <a:solidFill>
                <a:srgbClr val="227F6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466850">
                  <a:lnSpc>
                    <a:spcPct val="90000"/>
                  </a:lnSpc>
                  <a:spcBef>
                    <a:spcPts val="700"/>
                  </a:spcBef>
                  <a:defRPr sz="3300"/>
                </a:pPr>
              </a:p>
            </p:txBody>
          </p:sp>
          <p:sp>
            <p:nvSpPr>
              <p:cNvPr id="172" name="Digestão"/>
              <p:cNvSpPr txBox="1"/>
              <p:nvPr/>
            </p:nvSpPr>
            <p:spPr>
              <a:xfrm>
                <a:off x="0" y="47478"/>
                <a:ext cx="4229152" cy="6669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25729" tIns="125729" rIns="125729" bIns="125729" numCol="1" anchor="ctr">
                <a:spAutoFit/>
              </a:bodyPr>
              <a:lstStyle>
                <a:lvl1pPr defTabSz="1466850">
                  <a:lnSpc>
                    <a:spcPct val="90000"/>
                  </a:lnSpc>
                  <a:spcBef>
                    <a:spcPts val="1300"/>
                  </a:spcBef>
                  <a:defRPr sz="3300"/>
                </a:lvl1pPr>
              </a:lstStyle>
              <a:p>
                <a:pPr/>
                <a:r>
                  <a:t>Digestão</a:t>
                </a:r>
              </a:p>
            </p:txBody>
          </p:sp>
        </p:grpSp>
        <p:grpSp>
          <p:nvGrpSpPr>
            <p:cNvPr id="176" name="Agrupar"/>
            <p:cNvGrpSpPr/>
            <p:nvPr/>
          </p:nvGrpSpPr>
          <p:grpSpPr>
            <a:xfrm>
              <a:off x="914399" y="1777814"/>
              <a:ext cx="5181601" cy="761922"/>
              <a:chOff x="0" y="0"/>
              <a:chExt cx="5181600" cy="761920"/>
            </a:xfrm>
          </p:grpSpPr>
          <p:sp>
            <p:nvSpPr>
              <p:cNvPr id="174" name="Retângulo arredondado"/>
              <p:cNvSpPr/>
              <p:nvPr/>
            </p:nvSpPr>
            <p:spPr>
              <a:xfrm>
                <a:off x="0" y="0"/>
                <a:ext cx="5181600" cy="761921"/>
              </a:xfrm>
              <a:prstGeom prst="roundRect">
                <a:avLst>
                  <a:gd name="adj" fmla="val 10000"/>
                </a:avLst>
              </a:prstGeom>
              <a:solidFill>
                <a:srgbClr val="74D9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466850">
                  <a:lnSpc>
                    <a:spcPct val="90000"/>
                  </a:lnSpc>
                  <a:spcBef>
                    <a:spcPts val="700"/>
                  </a:spcBef>
                  <a:defRPr sz="3300"/>
                </a:pPr>
              </a:p>
            </p:txBody>
          </p:sp>
          <p:sp>
            <p:nvSpPr>
              <p:cNvPr id="175" name="Absorção"/>
              <p:cNvSpPr txBox="1"/>
              <p:nvPr/>
            </p:nvSpPr>
            <p:spPr>
              <a:xfrm>
                <a:off x="0" y="47478"/>
                <a:ext cx="4229152" cy="6669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25729" tIns="125729" rIns="125729" bIns="125729" numCol="1" anchor="ctr">
                <a:spAutoFit/>
              </a:bodyPr>
              <a:lstStyle>
                <a:lvl1pPr defTabSz="1466850">
                  <a:lnSpc>
                    <a:spcPct val="90000"/>
                  </a:lnSpc>
                  <a:spcBef>
                    <a:spcPts val="1300"/>
                  </a:spcBef>
                  <a:defRPr sz="3300"/>
                </a:lvl1pPr>
              </a:lstStyle>
              <a:p>
                <a:pPr/>
                <a:r>
                  <a:t>Absorção</a:t>
                </a:r>
              </a:p>
            </p:txBody>
          </p:sp>
        </p:grpSp>
        <p:sp>
          <p:nvSpPr>
            <p:cNvPr id="177" name="Forma"/>
            <p:cNvSpPr/>
            <p:nvPr/>
          </p:nvSpPr>
          <p:spPr>
            <a:xfrm>
              <a:off x="4686351" y="577790"/>
              <a:ext cx="495249" cy="495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A2E6DA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77900">
                <a:lnSpc>
                  <a:spcPct val="90000"/>
                </a:lnSpc>
                <a:spcBef>
                  <a:spcPts val="700"/>
                </a:spcBef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8" name="Forma"/>
            <p:cNvSpPr/>
            <p:nvPr/>
          </p:nvSpPr>
          <p:spPr>
            <a:xfrm>
              <a:off x="5143551" y="1461617"/>
              <a:ext cx="495249" cy="495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A2E6DA">
                <a:alpha val="90000"/>
              </a:srgbClr>
            </a:solidFill>
            <a:ln w="12700" cap="flat">
              <a:solidFill>
                <a:srgbClr val="000000">
                  <a:alpha val="90000"/>
                </a:srgb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977900">
                <a:lnSpc>
                  <a:spcPct val="90000"/>
                </a:lnSpc>
                <a:spcBef>
                  <a:spcPts val="700"/>
                </a:spcBef>
                <a:defRPr sz="2200"/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/>
          <a:p>
            <a:pPr defTabSz="905255">
              <a:defRPr spc="-99" sz="4356"/>
            </a:pPr>
            <a:r>
              <a:t>Passo</a:t>
            </a:r>
            <a:r>
              <a:rPr spc="-98" sz="4059"/>
              <a:t> a passo para a leitura da Bíblia</a:t>
            </a:r>
          </a:p>
        </p:txBody>
      </p:sp>
      <p:sp>
        <p:nvSpPr>
          <p:cNvPr id="182" name="Content Placeholder 2"/>
          <p:cNvSpPr txBox="1"/>
          <p:nvPr>
            <p:ph type="body" idx="1"/>
          </p:nvPr>
        </p:nvSpPr>
        <p:spPr>
          <a:xfrm>
            <a:off x="366989" y="1211086"/>
            <a:ext cx="7915731" cy="3655307"/>
          </a:xfrm>
          <a:prstGeom prst="rect">
            <a:avLst/>
          </a:prstGeom>
        </p:spPr>
        <p:txBody>
          <a:bodyPr anchor="ctr"/>
          <a:lstStyle/>
          <a:p>
            <a:pPr marL="312039" indent="-208026" defTabSz="832104">
              <a:spcBef>
                <a:spcPts val="100"/>
              </a:spcBef>
              <a:defRPr sz="2184"/>
            </a:pPr>
            <a:r>
              <a:t>Ore a Deus, pedindo orientação ao Espírito Santo;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Escolha a versão da Bíblia que você vai ler;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Escolha um texto não muito grande e que tenha sentido completo;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Leia o texto três vezes;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Sublinhe o que achar interessante e registre;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Procure pela principal mensagem e registre;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Reflita sobre como aplicar a mensagem e registre;</a:t>
            </a:r>
          </a:p>
          <a:p>
            <a:pPr marL="312039" indent="-208026" defTabSz="832104">
              <a:spcBef>
                <a:spcPts val="100"/>
              </a:spcBef>
              <a:defRPr sz="2184"/>
            </a:pPr>
            <a:r>
              <a:t>Ore a Deus, comprometendo-se a viver de acordo com a mensagem que você recebeu.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8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0" dur="500"/>
                                        <p:tgtEl>
                                          <p:spTgt spid="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5" dur="500"/>
                                        <p:tgtEl>
                                          <p:spTgt spid="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0" dur="500"/>
                                        <p:tgtEl>
                                          <p:spTgt spid="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25" dur="500"/>
                                        <p:tgtEl>
                                          <p:spTgt spid="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30" dur="500"/>
                                        <p:tgtEl>
                                          <p:spTgt spid="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35" dur="500"/>
                                        <p:tgtEl>
                                          <p:spTgt spid="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40" dur="500"/>
                                        <p:tgtEl>
                                          <p:spTgt spid="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1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45" dur="500"/>
                                        <p:tgtEl>
                                          <p:spTgt spid="1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18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2. A prática da oração</a:t>
            </a:r>
          </a:p>
        </p:txBody>
      </p:sp>
      <p:sp>
        <p:nvSpPr>
          <p:cNvPr id="185" name="Round Diagonal Corner Rectangle 6"/>
          <p:cNvSpPr txBox="1"/>
          <p:nvPr/>
        </p:nvSpPr>
        <p:spPr>
          <a:xfrm>
            <a:off x="4292491" y="2583850"/>
            <a:ext cx="3548437" cy="1223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000">
                <a:solidFill>
                  <a:srgbClr val="006060"/>
                </a:solidFill>
              </a:defRPr>
            </a:lvl1pPr>
          </a:lstStyle>
          <a:p>
            <a:pPr/>
            <a:r>
              <a:t>Em sua opinião, o que é orar?</a:t>
            </a:r>
          </a:p>
        </p:txBody>
      </p:sp>
      <p:pic>
        <p:nvPicPr>
          <p:cNvPr id="186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1143009"/>
            <a:ext cx="2974813" cy="3718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A Oração</a:t>
            </a:r>
          </a:p>
        </p:txBody>
      </p:sp>
      <p:sp>
        <p:nvSpPr>
          <p:cNvPr id="189" name="Content Placeholder 2"/>
          <p:cNvSpPr txBox="1"/>
          <p:nvPr>
            <p:ph type="body" idx="1"/>
          </p:nvPr>
        </p:nvSpPr>
        <p:spPr>
          <a:xfrm>
            <a:off x="643623" y="2048959"/>
            <a:ext cx="7926056" cy="2746643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sz="3000"/>
            </a:pPr>
            <a:r>
              <a:t>Por se tratar de uma conversa, a oração deve ser espontânea, não mecânica e nem repetitiva;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000"/>
            </a:pPr>
            <a:r>
              <a:t>Por nós não podermos ver e nem tocar em Deus, a oração é um ato de fé.</a:t>
            </a:r>
          </a:p>
        </p:txBody>
      </p:sp>
      <p:grpSp>
        <p:nvGrpSpPr>
          <p:cNvPr id="192" name="Rounded Rectangle 4"/>
          <p:cNvGrpSpPr/>
          <p:nvPr/>
        </p:nvGrpSpPr>
        <p:grpSpPr>
          <a:xfrm>
            <a:off x="454299" y="1112656"/>
            <a:ext cx="8689702" cy="584273"/>
            <a:chOff x="0" y="0"/>
            <a:chExt cx="8689701" cy="584271"/>
          </a:xfrm>
        </p:grpSpPr>
        <p:sp>
          <p:nvSpPr>
            <p:cNvPr id="190" name="Retângulo arredondado"/>
            <p:cNvSpPr/>
            <p:nvPr/>
          </p:nvSpPr>
          <p:spPr>
            <a:xfrm>
              <a:off x="0" y="0"/>
              <a:ext cx="8689702" cy="584272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1" name="Orar é conversar com Deus."/>
            <p:cNvSpPr txBox="1"/>
            <p:nvPr/>
          </p:nvSpPr>
          <p:spPr>
            <a:xfrm>
              <a:off x="74242" y="95900"/>
              <a:ext cx="8541217" cy="3924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Orar é conversar com Deus.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Como orar?</a:t>
            </a:r>
          </a:p>
        </p:txBody>
      </p:sp>
      <p:sp>
        <p:nvSpPr>
          <p:cNvPr id="195" name="Content Placeholder 2"/>
          <p:cNvSpPr txBox="1"/>
          <p:nvPr>
            <p:ph type="body" sz="half" idx="1"/>
          </p:nvPr>
        </p:nvSpPr>
        <p:spPr>
          <a:xfrm>
            <a:off x="200509" y="2199377"/>
            <a:ext cx="4076995" cy="2746643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9000"/>
              </a:lnSpc>
              <a:spcBef>
                <a:spcPts val="600"/>
              </a:spcBef>
              <a:defRPr sz="2900"/>
            </a:pPr>
            <a:r>
              <a:t>Louvor e Adoração;</a:t>
            </a:r>
            <a:endParaRPr sz="2000"/>
          </a:p>
          <a:p>
            <a:pPr>
              <a:lnSpc>
                <a:spcPct val="99000"/>
              </a:lnSpc>
              <a:spcBef>
                <a:spcPts val="600"/>
              </a:spcBef>
              <a:defRPr sz="2900"/>
            </a:pPr>
            <a:r>
              <a:t>Ações de Graça;</a:t>
            </a:r>
            <a:endParaRPr sz="2000"/>
          </a:p>
          <a:p>
            <a:pPr>
              <a:lnSpc>
                <a:spcPct val="99000"/>
              </a:lnSpc>
              <a:spcBef>
                <a:spcPts val="600"/>
              </a:spcBef>
              <a:defRPr sz="2900"/>
            </a:pPr>
            <a:r>
              <a:t>Confissão de pecados;</a:t>
            </a:r>
            <a:endParaRPr sz="2000"/>
          </a:p>
          <a:p>
            <a:pPr>
              <a:lnSpc>
                <a:spcPct val="99000"/>
              </a:lnSpc>
              <a:spcBef>
                <a:spcPts val="600"/>
              </a:spcBef>
              <a:defRPr sz="2900"/>
            </a:pPr>
            <a:r>
              <a:t>Intercessão;</a:t>
            </a:r>
            <a:endParaRPr sz="2000"/>
          </a:p>
          <a:p>
            <a:pPr>
              <a:lnSpc>
                <a:spcPct val="99000"/>
              </a:lnSpc>
              <a:spcBef>
                <a:spcPts val="600"/>
              </a:spcBef>
              <a:defRPr sz="2900"/>
            </a:pPr>
            <a:r>
              <a:t>Súplica.</a:t>
            </a:r>
          </a:p>
        </p:txBody>
      </p:sp>
      <p:grpSp>
        <p:nvGrpSpPr>
          <p:cNvPr id="198" name="Rounded Rectangle 4"/>
          <p:cNvGrpSpPr/>
          <p:nvPr/>
        </p:nvGrpSpPr>
        <p:grpSpPr>
          <a:xfrm>
            <a:off x="454299" y="1095943"/>
            <a:ext cx="8689702" cy="584272"/>
            <a:chOff x="0" y="0"/>
            <a:chExt cx="8689701" cy="584271"/>
          </a:xfrm>
        </p:grpSpPr>
        <p:sp>
          <p:nvSpPr>
            <p:cNvPr id="196" name="Retângulo arredondado"/>
            <p:cNvSpPr/>
            <p:nvPr/>
          </p:nvSpPr>
          <p:spPr>
            <a:xfrm>
              <a:off x="0" y="0"/>
              <a:ext cx="8689702" cy="584272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7" name="Quanto ao conteúdo, a oração tem pelo menos cinco elementos:"/>
            <p:cNvSpPr txBox="1"/>
            <p:nvPr/>
          </p:nvSpPr>
          <p:spPr>
            <a:xfrm>
              <a:off x="74242" y="95900"/>
              <a:ext cx="8541217" cy="3924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Quanto ao conteúdo, a oração tem pelo menos cinco elementos:</a:t>
              </a:r>
            </a:p>
          </p:txBody>
        </p:sp>
      </p:grpSp>
      <p:pic>
        <p:nvPicPr>
          <p:cNvPr id="199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11176" y="2395927"/>
            <a:ext cx="3709388" cy="24778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Como orar?</a:t>
            </a:r>
          </a:p>
        </p:txBody>
      </p:sp>
      <p:sp>
        <p:nvSpPr>
          <p:cNvPr id="202" name="Content Placeholder 2"/>
          <p:cNvSpPr txBox="1"/>
          <p:nvPr>
            <p:ph type="body" sz="half" idx="1"/>
          </p:nvPr>
        </p:nvSpPr>
        <p:spPr>
          <a:xfrm>
            <a:off x="366988" y="2199377"/>
            <a:ext cx="4913057" cy="2746643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Períodos regulares e fixos;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Períodos especiais;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Conforme a necessidade;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Continuamente.</a:t>
            </a:r>
          </a:p>
        </p:txBody>
      </p:sp>
      <p:grpSp>
        <p:nvGrpSpPr>
          <p:cNvPr id="205" name="Rounded Rectangle 4"/>
          <p:cNvGrpSpPr/>
          <p:nvPr/>
        </p:nvGrpSpPr>
        <p:grpSpPr>
          <a:xfrm>
            <a:off x="454299" y="1045804"/>
            <a:ext cx="8293648" cy="584272"/>
            <a:chOff x="0" y="0"/>
            <a:chExt cx="8293647" cy="584271"/>
          </a:xfrm>
        </p:grpSpPr>
        <p:sp>
          <p:nvSpPr>
            <p:cNvPr id="203" name="Retângulo arredondado"/>
            <p:cNvSpPr/>
            <p:nvPr/>
          </p:nvSpPr>
          <p:spPr>
            <a:xfrm>
              <a:off x="0" y="0"/>
              <a:ext cx="8293648" cy="584272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4" name="Quanto a frequência, podemos orar da seguinte maneira:"/>
            <p:cNvSpPr txBox="1"/>
            <p:nvPr/>
          </p:nvSpPr>
          <p:spPr>
            <a:xfrm>
              <a:off x="74241" y="95900"/>
              <a:ext cx="8145165" cy="3924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Quanto a frequência, podemos orar da seguinte maneira:</a:t>
              </a:r>
            </a:p>
          </p:txBody>
        </p:sp>
      </p:grpSp>
      <p:pic>
        <p:nvPicPr>
          <p:cNvPr id="20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0" r="0" b="9514"/>
          <a:stretch>
            <a:fillRect/>
          </a:stretch>
        </p:blipFill>
        <p:spPr>
          <a:xfrm>
            <a:off x="5741361" y="1988877"/>
            <a:ext cx="2452748" cy="29571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Leitura da Bíblia e Oração</a:t>
            </a:r>
          </a:p>
        </p:txBody>
      </p:sp>
      <p:grpSp>
        <p:nvGrpSpPr>
          <p:cNvPr id="211" name="Round Diagonal Corner Rectangle 3"/>
          <p:cNvGrpSpPr/>
          <p:nvPr/>
        </p:nvGrpSpPr>
        <p:grpSpPr>
          <a:xfrm>
            <a:off x="1407182" y="1528206"/>
            <a:ext cx="6029750" cy="3190650"/>
            <a:chOff x="0" y="0"/>
            <a:chExt cx="6029748" cy="3190648"/>
          </a:xfrm>
        </p:grpSpPr>
        <p:sp>
          <p:nvSpPr>
            <p:cNvPr id="209" name="Retangular"/>
            <p:cNvSpPr/>
            <p:nvPr/>
          </p:nvSpPr>
          <p:spPr>
            <a:xfrm>
              <a:off x="-1" y="-1"/>
              <a:ext cx="6029750" cy="3190650"/>
            </a:xfrm>
            <a:prstGeom prst="rect">
              <a:avLst/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0" name="A prática regular da leitura da Bíblia e da Oração, farão com que você cresça e tenha saúde espiritual."/>
            <p:cNvSpPr txBox="1"/>
            <p:nvPr/>
          </p:nvSpPr>
          <p:spPr>
            <a:xfrm>
              <a:off x="45719" y="361062"/>
              <a:ext cx="5938309" cy="24685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4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prática regular da leitura da Bíblia e da Oração, farão com que você cresça e tenha saúde espiritual.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DESCUBRA…"/>
          <p:cNvSpPr/>
          <p:nvPr/>
        </p:nvSpPr>
        <p:spPr>
          <a:xfrm>
            <a:off x="418765" y="1922564"/>
            <a:ext cx="1150005" cy="119320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/>
            </a:pPr>
            <a:r>
              <a:t>DESCUBRA</a:t>
            </a:r>
          </a:p>
          <a:p>
            <a:pPr algn="ctr">
              <a:defRPr b="1"/>
            </a:pPr>
            <a:r>
              <a:t>NIVEL 1</a:t>
            </a:r>
          </a:p>
        </p:txBody>
      </p:sp>
      <p:sp>
        <p:nvSpPr>
          <p:cNvPr id="123" name="LIDERANÇA…"/>
          <p:cNvSpPr/>
          <p:nvPr/>
        </p:nvSpPr>
        <p:spPr>
          <a:xfrm>
            <a:off x="418765" y="3230739"/>
            <a:ext cx="1150005" cy="1112242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 sz="1700"/>
            </a:pPr>
            <a:r>
              <a:t>LIDERANÇA</a:t>
            </a:r>
          </a:p>
          <a:p>
            <a:pPr algn="ctr">
              <a:defRPr b="1" sz="1700"/>
            </a:pPr>
            <a:r>
              <a:t>NIVEL 2</a:t>
            </a:r>
          </a:p>
        </p:txBody>
      </p:sp>
      <p:sp>
        <p:nvSpPr>
          <p:cNvPr id="124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25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26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0" r="0" b="199"/>
          <a:stretch>
            <a:fillRect/>
          </a:stretch>
        </p:blipFill>
        <p:spPr>
          <a:xfrm>
            <a:off x="-2" y="-352959"/>
            <a:ext cx="9144002" cy="549646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extBox 1"/>
          <p:cNvSpPr txBox="1"/>
          <p:nvPr/>
        </p:nvSpPr>
        <p:spPr>
          <a:xfrm>
            <a:off x="3521193" y="1487477"/>
            <a:ext cx="5283670" cy="2360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AS PRÁTICAS</a:t>
            </a:r>
          </a:p>
          <a:p>
            <a:pPr algn="r"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DA NOVA VIDA:</a:t>
            </a:r>
          </a:p>
          <a:p>
            <a:pPr algn="r"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LEITURA DA BÍBLIA E ORAÇÃO</a:t>
            </a:r>
          </a:p>
        </p:txBody>
      </p:sp>
      <p:sp>
        <p:nvSpPr>
          <p:cNvPr id="130" name="TextBox 9"/>
          <p:cNvSpPr txBox="1"/>
          <p:nvPr/>
        </p:nvSpPr>
        <p:spPr>
          <a:xfrm>
            <a:off x="267344" y="449256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Leitura da Bíblia e Oração</a:t>
            </a:r>
          </a:p>
        </p:txBody>
      </p:sp>
      <p:sp>
        <p:nvSpPr>
          <p:cNvPr id="133" name="Content Placeholder 2"/>
          <p:cNvSpPr txBox="1"/>
          <p:nvPr>
            <p:ph type="body" sz="half" idx="1"/>
          </p:nvPr>
        </p:nvSpPr>
        <p:spPr>
          <a:xfrm>
            <a:off x="262628" y="1367517"/>
            <a:ext cx="4566274" cy="3429001"/>
          </a:xfrm>
          <a:prstGeom prst="rect">
            <a:avLst/>
          </a:prstGeom>
        </p:spPr>
        <p:txBody>
          <a:bodyPr anchor="ctr"/>
          <a:lstStyle/>
          <a:p>
            <a:pPr marL="308609" indent="-205739" defTabSz="822959">
              <a:lnSpc>
                <a:spcPct val="110000"/>
              </a:lnSpc>
              <a:spcBef>
                <a:spcPts val="600"/>
              </a:spcBef>
              <a:defRPr sz="2520"/>
            </a:pPr>
            <a:r>
              <a:t>Uma vida saudável é feita de bons hábitos (dieta equilibrada e atividade física, por exemplo);</a:t>
            </a:r>
          </a:p>
          <a:p>
            <a:pPr marL="308609" indent="-205739" defTabSz="822959">
              <a:lnSpc>
                <a:spcPct val="110000"/>
              </a:lnSpc>
              <a:spcBef>
                <a:spcPts val="600"/>
              </a:spcBef>
              <a:defRPr sz="2520"/>
            </a:pPr>
            <a:r>
              <a:t>Quando praticados com regularidade e orientação, trazem benefícios ao corpo, alma e espírito.</a:t>
            </a:r>
          </a:p>
        </p:txBody>
      </p:sp>
      <p:pic>
        <p:nvPicPr>
          <p:cNvPr id="13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89007" y="1547688"/>
            <a:ext cx="2892482" cy="31455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ound Diagonal Corner Rectangle 6"/>
          <p:cNvSpPr txBox="1"/>
          <p:nvPr/>
        </p:nvSpPr>
        <p:spPr>
          <a:xfrm>
            <a:off x="3982097" y="1798634"/>
            <a:ext cx="4236077" cy="1666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Você tem uma vida saudável? Quais são seus bons hábitos?</a:t>
            </a:r>
          </a:p>
        </p:txBody>
      </p:sp>
      <p:pic>
        <p:nvPicPr>
          <p:cNvPr id="13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6859" y="553981"/>
            <a:ext cx="3325704" cy="41571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Leitura da Bíblia e Oração</a:t>
            </a:r>
          </a:p>
        </p:txBody>
      </p:sp>
      <p:grpSp>
        <p:nvGrpSpPr>
          <p:cNvPr id="142" name="Rounded Rectangle 3"/>
          <p:cNvGrpSpPr/>
          <p:nvPr/>
        </p:nvGrpSpPr>
        <p:grpSpPr>
          <a:xfrm>
            <a:off x="454299" y="1229648"/>
            <a:ext cx="8689702" cy="852741"/>
            <a:chOff x="0" y="0"/>
            <a:chExt cx="8689701" cy="852740"/>
          </a:xfrm>
        </p:grpSpPr>
        <p:sp>
          <p:nvSpPr>
            <p:cNvPr id="140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1" name="Na vida cristã também é assim: se quisermos crescer e ter saúde espiritual, precisaremos adquirir bons hábitos como a leitura da Bíblia e a Oração."/>
            <p:cNvSpPr txBox="1"/>
            <p:nvPr/>
          </p:nvSpPr>
          <p:spPr>
            <a:xfrm>
              <a:off x="87347" y="79881"/>
              <a:ext cx="8515007" cy="692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100">
                  <a:solidFill>
                    <a:srgbClr val="FFFFFF"/>
                  </a:solidFill>
                </a:defRPr>
              </a:lvl1pPr>
            </a:lstStyle>
            <a:p>
              <a:pPr/>
              <a:r>
                <a:t>Na vida cristã também é assim: se quisermos crescer e ter saúde espiritual, precisaremos adquirir bons hábitos como a leitura da Bíblia e a Oração.</a:t>
              </a:r>
            </a:p>
          </p:txBody>
        </p:sp>
      </p:grpSp>
      <p:pic>
        <p:nvPicPr>
          <p:cNvPr id="143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8208" y="2498571"/>
            <a:ext cx="3936880" cy="238794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ound Diagonal Corner Rectangle 6"/>
          <p:cNvSpPr txBox="1"/>
          <p:nvPr/>
        </p:nvSpPr>
        <p:spPr>
          <a:xfrm>
            <a:off x="4015514" y="1341966"/>
            <a:ext cx="4236077" cy="2973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3200">
                <a:solidFill>
                  <a:srgbClr val="006060"/>
                </a:solidFill>
              </a:defRPr>
            </a:pPr>
            <a:r>
              <a:t>Você tem uma Bíblia?</a:t>
            </a:r>
            <a:endParaRPr>
              <a:solidFill>
                <a:srgbClr val="FFFFFF"/>
              </a:solidFill>
            </a:endParaRPr>
          </a:p>
          <a:p>
            <a:pPr algn="ctr">
              <a:defRPr sz="3200">
                <a:solidFill>
                  <a:srgbClr val="006060"/>
                </a:solidFill>
              </a:defRPr>
            </a:pPr>
            <a:r>
              <a:t>Já a leu?</a:t>
            </a:r>
            <a:endParaRPr>
              <a:solidFill>
                <a:srgbClr val="FFFFFF"/>
              </a:solidFill>
            </a:endParaRPr>
          </a:p>
          <a:p>
            <a:pPr algn="ctr">
              <a:defRPr sz="3200">
                <a:solidFill>
                  <a:srgbClr val="006060"/>
                </a:solidFill>
              </a:defRPr>
            </a:pPr>
            <a:r>
              <a:t>Como foi sua primeira experiência de oração? Depois disso, você já orou outras vezes?</a:t>
            </a:r>
          </a:p>
        </p:txBody>
      </p:sp>
      <p:pic>
        <p:nvPicPr>
          <p:cNvPr id="146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569" y="568251"/>
            <a:ext cx="3341026" cy="41762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>
              <a:defRPr spc="-99" sz="4100"/>
            </a:lvl1pPr>
          </a:lstStyle>
          <a:p>
            <a:pPr/>
            <a:r>
              <a:t>1. A prática da leitura da Bíblia</a:t>
            </a:r>
          </a:p>
        </p:txBody>
      </p:sp>
      <p:sp>
        <p:nvSpPr>
          <p:cNvPr id="149" name="Round Diagonal Corner Rectangle 6"/>
          <p:cNvSpPr txBox="1"/>
          <p:nvPr/>
        </p:nvSpPr>
        <p:spPr>
          <a:xfrm>
            <a:off x="3824639" y="2641744"/>
            <a:ext cx="4283634" cy="1108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Em sua opinião, o que é a Bíblia Sagrada?</a:t>
            </a:r>
          </a:p>
        </p:txBody>
      </p:sp>
      <p:pic>
        <p:nvPicPr>
          <p:cNvPr id="150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1422605"/>
            <a:ext cx="2751137" cy="34389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 defTabSz="822959">
              <a:defRPr spc="-90" sz="4319"/>
            </a:lvl1pPr>
          </a:lstStyle>
          <a:p>
            <a:pPr/>
            <a:r>
              <a:t>A Bíblia</a:t>
            </a:r>
          </a:p>
        </p:txBody>
      </p:sp>
      <p:grpSp>
        <p:nvGrpSpPr>
          <p:cNvPr id="155" name="Round Diagonal Corner Rectangle 3"/>
          <p:cNvGrpSpPr/>
          <p:nvPr/>
        </p:nvGrpSpPr>
        <p:grpSpPr>
          <a:xfrm>
            <a:off x="1507436" y="1641791"/>
            <a:ext cx="6029750" cy="2829249"/>
            <a:chOff x="0" y="0"/>
            <a:chExt cx="6029748" cy="2829247"/>
          </a:xfrm>
        </p:grpSpPr>
        <p:sp>
          <p:nvSpPr>
            <p:cNvPr id="153" name="Retangular"/>
            <p:cNvSpPr/>
            <p:nvPr/>
          </p:nvSpPr>
          <p:spPr>
            <a:xfrm>
              <a:off x="-1" y="-1"/>
              <a:ext cx="6029750" cy="2829249"/>
            </a:xfrm>
            <a:prstGeom prst="rect">
              <a:avLst/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4" name="A Bíblia Sagrada também é chamada Palavra de Deus!"/>
            <p:cNvSpPr txBox="1"/>
            <p:nvPr/>
          </p:nvSpPr>
          <p:spPr>
            <a:xfrm>
              <a:off x="45719" y="802662"/>
              <a:ext cx="5938309" cy="12239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4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Bíblia Sagrada também é chamada Palavra de Deus!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